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4"/>
  </p:notesMasterIdLst>
  <p:handoutMasterIdLst>
    <p:handoutMasterId r:id="rId25"/>
  </p:handoutMasterIdLst>
  <p:sldIdLst>
    <p:sldId id="342" r:id="rId3"/>
    <p:sldId id="356" r:id="rId4"/>
    <p:sldId id="354" r:id="rId5"/>
    <p:sldId id="357" r:id="rId6"/>
    <p:sldId id="358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59" r:id="rId16"/>
    <p:sldId id="355" r:id="rId17"/>
    <p:sldId id="360" r:id="rId18"/>
    <p:sldId id="406" r:id="rId19"/>
    <p:sldId id="407" r:id="rId20"/>
    <p:sldId id="399" r:id="rId21"/>
    <p:sldId id="400" r:id="rId22"/>
    <p:sldId id="405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6"/>
            <p14:sldId id="354"/>
            <p14:sldId id="357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59"/>
            <p14:sldId id="355"/>
            <p14:sldId id="360"/>
            <p14:sldId id="406"/>
            <p14:sldId id="407"/>
            <p14:sldId id="399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80028" autoAdjust="0"/>
  </p:normalViewPr>
  <p:slideViewPr>
    <p:cSldViewPr>
      <p:cViewPr varScale="1">
        <p:scale>
          <a:sx n="100" d="100"/>
          <a:sy n="100" d="100"/>
        </p:scale>
        <p:origin x="156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r>
              <a:rPr lang="zh-TW" altLang="en-US" dirty="0"/>
              <a:t> 抄襲改成直接當掉</a:t>
            </a: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6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qHPZfusu8TPdHTYWSbJvzMwBzPHKE4KLikUapcXuLpE/edit#gid=494357771" TargetMode="External"/><Relationship Id="rId4" Type="http://schemas.openxmlformats.org/officeDocument/2006/relationships/hyperlink" Target="https://docs.google.com/forms/d/1sx7ZAjEPsLqdVROKFSMx4HT8WEHjmRc4TikiJtaEkFE/edi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01</a:t>
            </a:r>
            <a:br>
              <a:rPr kumimoji="1" lang="en-US" altLang="zh-TW" sz="4800" dirty="0"/>
            </a:br>
            <a:r>
              <a:rPr kumimoji="1" lang="en-US" altLang="zh-TW" sz="4800" dirty="0"/>
              <a:t>Web Canvas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Brush Shape</a:t>
            </a:r>
            <a:endParaRPr lang="zh-TW" altLang="en-US" dirty="0"/>
          </a:p>
        </p:txBody>
      </p:sp>
      <p:pic>
        <p:nvPicPr>
          <p:cNvPr id="5" name="20200402_232641">
            <a:hlinkClick r:id="" action="ppaction://media"/>
            <a:extLst>
              <a:ext uri="{FF2B5EF4-FFF2-40B4-BE49-F238E27FC236}">
                <a16:creationId xmlns:a16="http://schemas.microsoft.com/office/drawing/2014/main" id="{F7DCCACE-E7A2-4409-A038-80347C080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7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Un/Re-do button</a:t>
            </a:r>
            <a:endParaRPr lang="zh-TW" altLang="en-US" dirty="0"/>
          </a:p>
        </p:txBody>
      </p:sp>
      <p:pic>
        <p:nvPicPr>
          <p:cNvPr id="6" name="20200402_232717">
            <a:hlinkClick r:id="" action="ppaction://media"/>
            <a:extLst>
              <a:ext uri="{FF2B5EF4-FFF2-40B4-BE49-F238E27FC236}">
                <a16:creationId xmlns:a16="http://schemas.microsoft.com/office/drawing/2014/main" id="{54D9511E-F038-4B85-84C6-BA19A0AAB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948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Tool</a:t>
            </a:r>
            <a:endParaRPr lang="zh-TW" altLang="en-US" dirty="0"/>
          </a:p>
        </p:txBody>
      </p:sp>
      <p:pic>
        <p:nvPicPr>
          <p:cNvPr id="5" name="20200402_232925">
            <a:hlinkClick r:id="" action="ppaction://media"/>
            <a:extLst>
              <a:ext uri="{FF2B5EF4-FFF2-40B4-BE49-F238E27FC236}">
                <a16:creationId xmlns:a16="http://schemas.microsoft.com/office/drawing/2014/main" id="{250DE705-00B5-434D-9D03-60DC2A822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36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</a:t>
            </a:r>
            <a:endParaRPr lang="zh-TW" altLang="en-US" dirty="0"/>
          </a:p>
        </p:txBody>
      </p:sp>
      <p:pic>
        <p:nvPicPr>
          <p:cNvPr id="6" name="20200402_233018">
            <a:hlinkClick r:id="" action="ppaction://media"/>
            <a:extLst>
              <a:ext uri="{FF2B5EF4-FFF2-40B4-BE49-F238E27FC236}">
                <a16:creationId xmlns:a16="http://schemas.microsoft.com/office/drawing/2014/main" id="{360E9355-F26E-41E7-9568-975FC58DE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Functions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EB54288-F524-405E-B06A-BD0D43E6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" y="1700808"/>
            <a:ext cx="7551092" cy="4118777"/>
          </a:xfrm>
        </p:spPr>
      </p:pic>
    </p:spTree>
    <p:extLst>
      <p:ext uri="{BB962C8B-B14F-4D97-AF65-F5344CB8AC3E}">
        <p14:creationId xmlns:p14="http://schemas.microsoft.com/office/powerpoint/2010/main" val="3986019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185080"/>
              </p:ext>
            </p:extLst>
          </p:nvPr>
        </p:nvGraphicFramePr>
        <p:xfrm>
          <a:off x="457200" y="191683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Basic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components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Advance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Other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useful widgets</a:t>
                      </a:r>
                      <a:r>
                        <a:rPr lang="zh-TW" altLang="en-US" sz="2400" b="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1~5%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496855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Deploy your web page to </a:t>
            </a:r>
            <a:r>
              <a:rPr kumimoji="1" lang="en-US" altLang="zh-TW" sz="2400" b="1" dirty="0"/>
              <a:t>Firebase page</a:t>
            </a:r>
            <a:r>
              <a:rPr kumimoji="1" lang="en-US" altLang="zh-TW" sz="2400" dirty="0"/>
              <a:t>, and ensure it works correctly. Add TA’s account to your firebase project.</a:t>
            </a:r>
          </a:p>
          <a:p>
            <a:pPr lvl="1"/>
            <a:r>
              <a:rPr kumimoji="1" lang="en-US" altLang="zh-TW" sz="2000" b="1" dirty="0"/>
              <a:t>Your main page should be named as </a:t>
            </a:r>
            <a:r>
              <a:rPr kumimoji="1" lang="en-US" altLang="zh-TW" sz="2000" dirty="0"/>
              <a:t>“</a:t>
            </a:r>
            <a:r>
              <a:rPr kumimoji="1" lang="en-US" altLang="zh-TW" sz="2000" b="1" dirty="0"/>
              <a:t>index.html</a:t>
            </a:r>
            <a:r>
              <a:rPr kumimoji="1" lang="en-US" altLang="zh-TW" sz="2000" dirty="0"/>
              <a:t>”</a:t>
            </a:r>
          </a:p>
          <a:p>
            <a:r>
              <a:rPr kumimoji="1" lang="en-US" altLang="zh-TW" sz="2400" dirty="0"/>
              <a:t>Upload all source code to FTP. (reference </a:t>
            </a:r>
            <a:r>
              <a:rPr kumimoji="1" lang="en-US" altLang="zh-TW" sz="2400" dirty="0" err="1"/>
              <a:t>eeclass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C</a:t>
            </a:r>
            <a:r>
              <a:rPr lang="zh-TW" altLang="zh-TW" sz="2000" dirty="0">
                <a:solidFill>
                  <a:srgbClr val="212121"/>
                </a:solidFill>
                <a:ea typeface="inherit"/>
              </a:rPr>
              <a:t>ompress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all files into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.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zip </a:t>
            </a:r>
            <a:r>
              <a:rPr kumimoji="1" lang="en-US" altLang="zh-TW" sz="2000" dirty="0"/>
              <a:t>then upload</a:t>
            </a:r>
          </a:p>
          <a:p>
            <a:pPr lvl="1"/>
            <a:r>
              <a:rPr kumimoji="1" lang="en-US" altLang="zh-TW" sz="2000" dirty="0"/>
              <a:t>index.html, .</a:t>
            </a:r>
            <a:r>
              <a:rPr kumimoji="1" lang="en-US" altLang="zh-TW" sz="2000" dirty="0" err="1"/>
              <a:t>css</a:t>
            </a:r>
            <a:r>
              <a:rPr kumimoji="1" lang="en-US" altLang="zh-TW" sz="2000" dirty="0"/>
              <a:t>, .</a:t>
            </a:r>
            <a:r>
              <a:rPr kumimoji="1" lang="en-US" altLang="zh-TW" sz="2000" dirty="0" err="1"/>
              <a:t>js</a:t>
            </a:r>
            <a:r>
              <a:rPr kumimoji="1" lang="en-US" altLang="zh-TW" sz="2000" dirty="0"/>
              <a:t>, README.md, etc.</a:t>
            </a:r>
          </a:p>
          <a:p>
            <a:pPr lvl="1"/>
            <a:r>
              <a:rPr kumimoji="1" lang="en-US" altLang="zh-TW" sz="2000" dirty="0"/>
              <a:t>source files</a:t>
            </a:r>
          </a:p>
          <a:p>
            <a:pPr lvl="1"/>
            <a:r>
              <a:rPr kumimoji="1" lang="en-US" altLang="zh-TW" sz="2000" dirty="0"/>
              <a:t>If you upload the files again, please change the filename become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_</a:t>
            </a:r>
            <a:r>
              <a:rPr lang="en-US" altLang="zh-TW" sz="2000" dirty="0" err="1">
                <a:solidFill>
                  <a:srgbClr val="0070C0"/>
                </a:solidFill>
                <a:ea typeface="inherit"/>
              </a:rPr>
              <a:t>v?.</a:t>
            </a:r>
            <a:r>
              <a:rPr kumimoji="1" lang="en-US" altLang="zh-TW" sz="2000" b="1" dirty="0" err="1">
                <a:solidFill>
                  <a:srgbClr val="0070C0"/>
                </a:solidFill>
              </a:rPr>
              <a:t>zip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TW" sz="2000" b="1" dirty="0"/>
              <a:t>(v? -&gt; which version)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endParaRPr kumimoji="1" lang="en-US" altLang="zh-TW" sz="2000" dirty="0"/>
          </a:p>
          <a:p>
            <a:r>
              <a:rPr kumimoji="1" lang="en-US" altLang="zh-TW" sz="2400" b="1" dirty="0"/>
              <a:t>MD5</a:t>
            </a:r>
            <a:r>
              <a:rPr kumimoji="1" lang="zh-TW" altLang="en-US" sz="2400" b="1" dirty="0"/>
              <a:t> </a:t>
            </a:r>
            <a:r>
              <a:rPr kumimoji="1" lang="en-US" altLang="zh-TW" sz="2400" b="1" dirty="0"/>
              <a:t>checksum</a:t>
            </a:r>
            <a:r>
              <a:rPr kumimoji="1" lang="zh-TW" altLang="en-US" sz="2400" b="1" dirty="0"/>
              <a:t> 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400" dirty="0"/>
              <a:t>)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FIRM deadline: 2023/03/30 23:59 (commit time)</a:t>
            </a:r>
          </a:p>
          <a:p>
            <a:r>
              <a:rPr kumimoji="1" lang="en-US" altLang="zh-TW" sz="2000" dirty="0"/>
              <a:t>Upload your </a:t>
            </a:r>
            <a:r>
              <a:rPr kumimoji="1" lang="en-US" altLang="zh-TW" sz="2000" dirty="0">
                <a:solidFill>
                  <a:srgbClr val="FF0000"/>
                </a:solidFill>
              </a:rPr>
              <a:t>MD5 </a:t>
            </a:r>
            <a:r>
              <a:rPr kumimoji="1" lang="en-US" altLang="zh-TW" sz="2000" dirty="0"/>
              <a:t>and</a:t>
            </a:r>
            <a:r>
              <a:rPr kumimoji="1" lang="en-US" altLang="zh-TW" sz="2000" dirty="0">
                <a:solidFill>
                  <a:srgbClr val="FF0000"/>
                </a:solidFill>
              </a:rPr>
              <a:t> web link </a:t>
            </a:r>
            <a:r>
              <a:rPr kumimoji="1" lang="en-US" altLang="zh-TW" sz="2000" dirty="0"/>
              <a:t>to </a:t>
            </a:r>
            <a:r>
              <a:rPr kumimoji="1" lang="en-US" altLang="zh-TW" sz="2000" dirty="0" err="1"/>
              <a:t>eeclass</a:t>
            </a:r>
            <a:endParaRPr kumimoji="1" lang="en-US" altLang="zh-TW" sz="20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14483"/>
            <a:ext cx="20840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412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502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818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1924"/>
            <a:ext cx="8229600" cy="452251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程式碼嚴禁抄襲，抓到抄襲者，抄襲與被抄襲者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4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2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rgbClr val="FF0000"/>
                </a:solidFill>
              </a:rPr>
              <a:t>…</a:t>
            </a:r>
          </a:p>
          <a:p>
            <a:r>
              <a:rPr lang="zh-TW" altLang="en-US" dirty="0"/>
              <a:t>繳交期限為兩個星期，</a:t>
            </a:r>
            <a:r>
              <a:rPr lang="zh-TW" altLang="en-US" dirty="0">
                <a:solidFill>
                  <a:srgbClr val="FF0000"/>
                </a:solidFill>
              </a:rPr>
              <a:t>不得遲交。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沒有屍體分數，</a:t>
            </a:r>
            <a:r>
              <a:rPr lang="zh-TW" altLang="en-US" dirty="0">
                <a:solidFill>
                  <a:srgbClr val="FF0000"/>
                </a:solidFill>
              </a:rPr>
              <a:t>遲交零分且不得補交。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882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Canvas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3" y="2006672"/>
            <a:ext cx="4248472" cy="310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1" y="3058124"/>
            <a:ext cx="4370765" cy="30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/>
              <a:t>Create your own web page with </a:t>
            </a:r>
            <a:r>
              <a:rPr lang="en-US" altLang="zh-TW" sz="2800" b="1" dirty="0"/>
              <a:t>HTML5 canvas element</a:t>
            </a:r>
            <a:r>
              <a:rPr lang="en-US" altLang="zh-TW" sz="2800" dirty="0"/>
              <a:t> where we can draw somethings.</a:t>
            </a:r>
            <a:r>
              <a:rPr lang="en-US" altLang="zh-TW" sz="2800" b="1" dirty="0"/>
              <a:t>(HTML)</a:t>
            </a:r>
          </a:p>
          <a:p>
            <a:r>
              <a:rPr lang="en-US" altLang="zh-TW" sz="2800" dirty="0"/>
              <a:t>Beautify appearance </a:t>
            </a:r>
            <a:r>
              <a:rPr lang="en-US" altLang="zh-TW" sz="2800" b="1" dirty="0"/>
              <a:t>(CSS)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Design user interaction widgets and control tools for custom setting or editing </a:t>
            </a:r>
            <a:r>
              <a:rPr lang="en-US" altLang="zh-TW" sz="2800" b="1" dirty="0"/>
              <a:t>(JavaScript).</a:t>
            </a:r>
          </a:p>
          <a:p>
            <a:r>
              <a:rPr lang="en-US" altLang="zh-TW" sz="2800" dirty="0"/>
              <a:t>Describing the functions of your canvas in </a:t>
            </a:r>
            <a:r>
              <a:rPr lang="en-US" altLang="zh-TW" sz="2800" dirty="0">
                <a:solidFill>
                  <a:srgbClr val="FF0000"/>
                </a:solidFill>
              </a:rPr>
              <a:t>README.md </a:t>
            </a:r>
            <a:r>
              <a:rPr lang="en-US" altLang="zh-TW" sz="2800" dirty="0"/>
              <a:t>by </a:t>
            </a:r>
            <a:r>
              <a:rPr lang="en-US" altLang="zh-TW" sz="2800" dirty="0" err="1"/>
              <a:t>HackMD</a:t>
            </a:r>
            <a:r>
              <a:rPr lang="en-US" altLang="zh-TW" sz="2800" dirty="0"/>
              <a:t> (you can reference the template by TAs)</a:t>
            </a:r>
            <a:endParaRPr lang="en-US" altLang="zh-TW" sz="2800" b="1" dirty="0"/>
          </a:p>
          <a:p>
            <a:r>
              <a:rPr lang="en-US" altLang="zh-TW" sz="2800" dirty="0"/>
              <a:t>You ought to explain how to operate your web, if TAs can’t find the function, you won’t get the points.</a:t>
            </a:r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Basic control tools (30%)</a:t>
            </a:r>
          </a:p>
          <a:p>
            <a:pPr lvl="1"/>
            <a:r>
              <a:rPr lang="en-US" altLang="zh-TW" sz="2000" dirty="0"/>
              <a:t>Brush and Eraser </a:t>
            </a:r>
            <a:r>
              <a:rPr lang="en-US" altLang="zh-TW" sz="2000" dirty="0">
                <a:solidFill>
                  <a:srgbClr val="FF0000"/>
                </a:solidFill>
              </a:rPr>
              <a:t>(You can not use white color as eraser!)</a:t>
            </a:r>
          </a:p>
          <a:p>
            <a:pPr lvl="1"/>
            <a:r>
              <a:rPr lang="en-US" altLang="zh-TW" sz="2000" dirty="0"/>
              <a:t>Color selector </a:t>
            </a:r>
            <a:r>
              <a:rPr lang="en-US" altLang="zh-TW" sz="2000" dirty="0">
                <a:solidFill>
                  <a:srgbClr val="FF0000"/>
                </a:solidFill>
              </a:rPr>
              <a:t>(&lt;input type=“color”&gt; is not acceptable)</a:t>
            </a:r>
          </a:p>
          <a:p>
            <a:pPr lvl="1"/>
            <a:r>
              <a:rPr lang="en-US" altLang="zh-TW" sz="2000" dirty="0"/>
              <a:t>Simple menu (brush size)</a:t>
            </a:r>
          </a:p>
          <a:p>
            <a:r>
              <a:rPr lang="en-US" altLang="zh-TW" sz="2400" dirty="0"/>
              <a:t>Text input (10%)</a:t>
            </a:r>
          </a:p>
          <a:p>
            <a:pPr lvl="1"/>
            <a:r>
              <a:rPr lang="en-US" altLang="zh-TW" sz="2000" dirty="0"/>
              <a:t>User can type texts on canvas</a:t>
            </a:r>
          </a:p>
          <a:p>
            <a:pPr lvl="1"/>
            <a:r>
              <a:rPr lang="en-US" altLang="zh-TW" sz="2000" dirty="0"/>
              <a:t>Font menu (typeface and size)</a:t>
            </a:r>
            <a:endParaRPr lang="en-US" altLang="zh-TW" sz="1800" dirty="0"/>
          </a:p>
          <a:p>
            <a:r>
              <a:rPr lang="en-US" altLang="zh-TW" sz="2400" dirty="0"/>
              <a:t>Cursor icon (10%)</a:t>
            </a:r>
          </a:p>
          <a:p>
            <a:pPr lvl="1"/>
            <a:r>
              <a:rPr lang="en-US" altLang="zh-TW" sz="2000" dirty="0"/>
              <a:t>The image should change according to the currently used tool</a:t>
            </a:r>
          </a:p>
          <a:p>
            <a:r>
              <a:rPr lang="en-US" altLang="zh-TW" sz="2400" dirty="0"/>
              <a:t>Refresh button (5%)</a:t>
            </a:r>
          </a:p>
          <a:p>
            <a:pPr lvl="1"/>
            <a:r>
              <a:rPr lang="en-US" altLang="zh-TW" sz="2000" dirty="0"/>
              <a:t>Reset canvas 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130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Advanced </a:t>
            </a:r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Different brush shapes (15%)</a:t>
            </a:r>
          </a:p>
          <a:p>
            <a:pPr lvl="1"/>
            <a:r>
              <a:rPr lang="en-US" altLang="zh-TW" sz="2400" dirty="0"/>
              <a:t>Circle, rectangle and triangle (5% for each shape)</a:t>
            </a:r>
          </a:p>
          <a:p>
            <a:pPr lvl="1"/>
            <a:r>
              <a:rPr lang="en-US" altLang="zh-TW" sz="2400" dirty="0"/>
              <a:t>Drag the cursor to make circles, rectangles, and triangles of different size (Please refer to the example)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Flickering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canvas is not acceptable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Un/Re-do button (10%)</a:t>
            </a:r>
          </a:p>
          <a:p>
            <a:r>
              <a:rPr lang="en-US" altLang="zh-TW" sz="2800" dirty="0"/>
              <a:t>Image tool (5%)</a:t>
            </a:r>
          </a:p>
          <a:p>
            <a:pPr lvl="1"/>
            <a:r>
              <a:rPr lang="en-US" altLang="zh-TW" sz="2400" dirty="0"/>
              <a:t>User can upload image and paste it </a:t>
            </a:r>
          </a:p>
          <a:p>
            <a:r>
              <a:rPr lang="en-US" altLang="zh-TW" sz="2800" dirty="0"/>
              <a:t>Download (5%)</a:t>
            </a:r>
          </a:p>
          <a:p>
            <a:pPr lvl="1"/>
            <a:r>
              <a:rPr lang="en-US" altLang="zh-TW" sz="2400" dirty="0"/>
              <a:t>Download current canvas as an image file</a:t>
            </a:r>
            <a:endParaRPr lang="en-US" altLang="zh-TW" sz="2800" dirty="0"/>
          </a:p>
          <a:p>
            <a:endParaRPr lang="en-US" altLang="zh-TW" sz="2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7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Control Tools</a:t>
            </a:r>
            <a:endParaRPr lang="zh-TW" altLang="en-US" dirty="0"/>
          </a:p>
        </p:txBody>
      </p:sp>
      <p:pic>
        <p:nvPicPr>
          <p:cNvPr id="4" name="20200402_233102">
            <a:hlinkClick r:id="" action="ppaction://media"/>
            <a:extLst>
              <a:ext uri="{FF2B5EF4-FFF2-40B4-BE49-F238E27FC236}">
                <a16:creationId xmlns:a16="http://schemas.microsoft.com/office/drawing/2014/main" id="{C9573118-C61D-4724-8332-0334046F4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525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Input</a:t>
            </a:r>
            <a:endParaRPr lang="zh-TW" altLang="en-US" dirty="0"/>
          </a:p>
        </p:txBody>
      </p:sp>
      <p:pic>
        <p:nvPicPr>
          <p:cNvPr id="6" name="20200402_232357">
            <a:hlinkClick r:id="" action="ppaction://media"/>
            <a:extLst>
              <a:ext uri="{FF2B5EF4-FFF2-40B4-BE49-F238E27FC236}">
                <a16:creationId xmlns:a16="http://schemas.microsoft.com/office/drawing/2014/main" id="{5E893DDC-FA83-40D3-B263-3418CA37E7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08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Cursor Icon</a:t>
            </a:r>
            <a:endParaRPr lang="zh-TW" altLang="en-US" dirty="0"/>
          </a:p>
        </p:txBody>
      </p:sp>
      <p:pic>
        <p:nvPicPr>
          <p:cNvPr id="5" name="20200402_232451">
            <a:hlinkClick r:id="" action="ppaction://media"/>
            <a:extLst>
              <a:ext uri="{FF2B5EF4-FFF2-40B4-BE49-F238E27FC236}">
                <a16:creationId xmlns:a16="http://schemas.microsoft.com/office/drawing/2014/main" id="{C270A33A-E8AB-47BE-A669-B2726E7AC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4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Refresh Button</a:t>
            </a:r>
            <a:endParaRPr lang="zh-TW" altLang="en-US" dirty="0"/>
          </a:p>
        </p:txBody>
      </p:sp>
      <p:pic>
        <p:nvPicPr>
          <p:cNvPr id="7" name="20200402_232532">
            <a:hlinkClick r:id="" action="ppaction://media"/>
            <a:extLst>
              <a:ext uri="{FF2B5EF4-FFF2-40B4-BE49-F238E27FC236}">
                <a16:creationId xmlns:a16="http://schemas.microsoft.com/office/drawing/2014/main" id="{6C715691-A98A-4AF4-8697-504C60F8B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29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1290</TotalTime>
  <Words>713</Words>
  <Application>Microsoft Macintosh PowerPoint</Application>
  <PresentationFormat>如螢幕大小 (4:3)</PresentationFormat>
  <Paragraphs>104</Paragraphs>
  <Slides>21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標楷體</vt:lpstr>
      <vt:lpstr>Stencil Std</vt:lpstr>
      <vt:lpstr>Arial</vt:lpstr>
      <vt:lpstr>Calibri</vt:lpstr>
      <vt:lpstr>Course_PPTX_Theme</vt:lpstr>
      <vt:lpstr>Assignment 01 Web Canvas</vt:lpstr>
      <vt:lpstr>Web Canvas</vt:lpstr>
      <vt:lpstr>Goal</vt:lpstr>
      <vt:lpstr>Basic components</vt:lpstr>
      <vt:lpstr>Advanced tools</vt:lpstr>
      <vt:lpstr>Basic Control Tools</vt:lpstr>
      <vt:lpstr>Text Input</vt:lpstr>
      <vt:lpstr>Cursor Icon</vt:lpstr>
      <vt:lpstr>Refresh Button</vt:lpstr>
      <vt:lpstr>Different Brush Shape</vt:lpstr>
      <vt:lpstr>Un/Re-do button</vt:lpstr>
      <vt:lpstr>Image Tool</vt:lpstr>
      <vt:lpstr>Download</vt:lpstr>
      <vt:lpstr>All Functions</vt:lpstr>
      <vt:lpstr>Scoring</vt:lpstr>
      <vt:lpstr>Reminder</vt:lpstr>
      <vt:lpstr>Add permission to TA’s account</vt:lpstr>
      <vt:lpstr>Add permission to TA’s account</vt:lpstr>
      <vt:lpstr>作業規則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王懷鴻</cp:lastModifiedBy>
  <cp:revision>162</cp:revision>
  <cp:lastPrinted>1601-01-01T00:00:00Z</cp:lastPrinted>
  <dcterms:created xsi:type="dcterms:W3CDTF">2018-01-25T06:12:58Z</dcterms:created>
  <dcterms:modified xsi:type="dcterms:W3CDTF">2023-03-16T11:49:45Z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